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72" r:id="rId2"/>
    <p:sldId id="384" r:id="rId3"/>
    <p:sldId id="383" r:id="rId4"/>
    <p:sldId id="301" r:id="rId5"/>
    <p:sldId id="370" r:id="rId6"/>
    <p:sldId id="381" r:id="rId7"/>
    <p:sldId id="382" r:id="rId8"/>
  </p:sldIdLst>
  <p:sldSz cx="9144000" cy="5143500" type="screen16x9"/>
  <p:notesSz cx="985678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B4B"/>
    <a:srgbClr val="568424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38" autoAdjust="0"/>
    <p:restoredTop sz="90664" autoAdjust="0"/>
  </p:normalViewPr>
  <p:slideViewPr>
    <p:cSldViewPr snapToGrid="0">
      <p:cViewPr>
        <p:scale>
          <a:sx n="109" d="100"/>
          <a:sy n="109" d="100"/>
        </p:scale>
        <p:origin x="-192" y="30"/>
      </p:cViewPr>
      <p:guideLst>
        <p:guide orient="horz" pos="2160"/>
        <p:guide orient="horz" pos="1620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322373-E206-42A0-9C75-8454C6F6EC73}" type="doc">
      <dgm:prSet loTypeId="urn:microsoft.com/office/officeart/2005/8/layout/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F6A0EBE5-82F3-471D-AB46-8FF17F7A1751}">
      <dgm:prSet phldrT="[Text]"/>
      <dgm:spPr/>
      <dgm:t>
        <a:bodyPr/>
        <a:lstStyle/>
        <a:p>
          <a:pPr rtl="0"/>
          <a:r>
            <a:rPr lang="en-GB" dirty="0" smtClean="0"/>
            <a:t>SHOULD: I can sketch one view of my product.</a:t>
          </a:r>
          <a:endParaRPr lang="en-GB" dirty="0"/>
        </a:p>
      </dgm:t>
    </dgm:pt>
    <dgm:pt modelId="{BF89C017-B39B-44F5-B6BE-1FA3A26C3EBD}" type="parTrans" cxnId="{B9E054DE-CD79-400B-8101-DF24C1E3FA7F}">
      <dgm:prSet/>
      <dgm:spPr/>
      <dgm:t>
        <a:bodyPr/>
        <a:lstStyle/>
        <a:p>
          <a:endParaRPr lang="en-GB"/>
        </a:p>
      </dgm:t>
    </dgm:pt>
    <dgm:pt modelId="{F35AC09F-D1A1-400F-9AF6-2EE69A500116}" type="sibTrans" cxnId="{B9E054DE-CD79-400B-8101-DF24C1E3FA7F}">
      <dgm:prSet/>
      <dgm:spPr/>
      <dgm:t>
        <a:bodyPr/>
        <a:lstStyle/>
        <a:p>
          <a:endParaRPr lang="en-GB"/>
        </a:p>
      </dgm:t>
    </dgm:pt>
    <dgm:pt modelId="{671594B5-5532-45D4-9FE1-11E74B2DEDA1}">
      <dgm:prSet phldrT="[Text]"/>
      <dgm:spPr/>
      <dgm:t>
        <a:bodyPr/>
        <a:lstStyle/>
        <a:p>
          <a:pPr rtl="0"/>
          <a:r>
            <a:rPr lang="en-GB" dirty="0" smtClean="0"/>
            <a:t>COULD: I can sketch more than one view of my product and make it look realistic.</a:t>
          </a:r>
          <a:endParaRPr lang="en-GB" dirty="0"/>
        </a:p>
      </dgm:t>
    </dgm:pt>
    <dgm:pt modelId="{33C742EA-12AB-4414-83E4-6A56545E59EF}" type="parTrans" cxnId="{F2ABA787-8C68-495D-84CB-8610F39BE4C9}">
      <dgm:prSet/>
      <dgm:spPr/>
      <dgm:t>
        <a:bodyPr/>
        <a:lstStyle/>
        <a:p>
          <a:endParaRPr lang="en-US"/>
        </a:p>
      </dgm:t>
    </dgm:pt>
    <dgm:pt modelId="{2A5E5BF1-2787-482A-A4B7-5671FA50EED2}" type="sibTrans" cxnId="{F2ABA787-8C68-495D-84CB-8610F39BE4C9}">
      <dgm:prSet/>
      <dgm:spPr/>
      <dgm:t>
        <a:bodyPr/>
        <a:lstStyle/>
        <a:p>
          <a:endParaRPr lang="en-US"/>
        </a:p>
      </dgm:t>
    </dgm:pt>
    <dgm:pt modelId="{9B958815-CC68-43E0-A27E-89FCE835A0F2}">
      <dgm:prSet phldrT="[Text]"/>
      <dgm:spPr/>
      <dgm:t>
        <a:bodyPr/>
        <a:lstStyle/>
        <a:p>
          <a:pPr rtl="0"/>
          <a:r>
            <a:rPr lang="en-GB" dirty="0" smtClean="0"/>
            <a:t>SOME: I can sketch a range of views and use many techniques to make the product look realistic.</a:t>
          </a:r>
          <a:endParaRPr lang="en-GB" dirty="0"/>
        </a:p>
      </dgm:t>
    </dgm:pt>
    <dgm:pt modelId="{50583C88-CB6C-4A23-AE62-9B70A020CD97}" type="parTrans" cxnId="{B9BC7E12-BF2E-4CDE-A27F-D16A4FF251B0}">
      <dgm:prSet/>
      <dgm:spPr/>
      <dgm:t>
        <a:bodyPr/>
        <a:lstStyle/>
        <a:p>
          <a:endParaRPr lang="en-US"/>
        </a:p>
      </dgm:t>
    </dgm:pt>
    <dgm:pt modelId="{EEECF92F-21D0-48C8-9C8E-3784C3355C6A}" type="sibTrans" cxnId="{B9BC7E12-BF2E-4CDE-A27F-D16A4FF251B0}">
      <dgm:prSet/>
      <dgm:spPr/>
      <dgm:t>
        <a:bodyPr/>
        <a:lstStyle/>
        <a:p>
          <a:endParaRPr lang="en-US"/>
        </a:p>
      </dgm:t>
    </dgm:pt>
    <dgm:pt modelId="{F4D14383-78F6-4BF9-A79E-4C38B903E124}" type="pres">
      <dgm:prSet presAssocID="{23322373-E206-42A0-9C75-8454C6F6EC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8F3E0D5-D364-42E5-9BDE-F14AA8C6018D}" type="pres">
      <dgm:prSet presAssocID="{9B958815-CC68-43E0-A27E-89FCE835A0F2}" presName="boxAndChildren" presStyleCnt="0"/>
      <dgm:spPr/>
    </dgm:pt>
    <dgm:pt modelId="{B3185DF0-C4ED-4525-8B2D-8B820881E7FD}" type="pres">
      <dgm:prSet presAssocID="{9B958815-CC68-43E0-A27E-89FCE835A0F2}" presName="parentTextBox" presStyleLbl="node1" presStyleIdx="0" presStyleCnt="3"/>
      <dgm:spPr/>
      <dgm:t>
        <a:bodyPr/>
        <a:lstStyle/>
        <a:p>
          <a:endParaRPr lang="en-US"/>
        </a:p>
      </dgm:t>
    </dgm:pt>
    <dgm:pt modelId="{9D2D2A0D-0661-4F65-9ADB-734C01984C38}" type="pres">
      <dgm:prSet presAssocID="{2A5E5BF1-2787-482A-A4B7-5671FA50EED2}" presName="sp" presStyleCnt="0"/>
      <dgm:spPr/>
      <dgm:t>
        <a:bodyPr/>
        <a:lstStyle/>
        <a:p>
          <a:endParaRPr lang="en-US"/>
        </a:p>
      </dgm:t>
    </dgm:pt>
    <dgm:pt modelId="{6E50EE68-6473-405E-A44E-172F431DA878}" type="pres">
      <dgm:prSet presAssocID="{671594B5-5532-45D4-9FE1-11E74B2DEDA1}" presName="arrowAndChildren" presStyleCnt="0"/>
      <dgm:spPr/>
      <dgm:t>
        <a:bodyPr/>
        <a:lstStyle/>
        <a:p>
          <a:endParaRPr lang="en-US"/>
        </a:p>
      </dgm:t>
    </dgm:pt>
    <dgm:pt modelId="{D24AE253-BEAD-4267-ACA9-40C892FD1AE8}" type="pres">
      <dgm:prSet presAssocID="{671594B5-5532-45D4-9FE1-11E74B2DEDA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9F1FD43B-0690-4228-AE4C-2AE092E2F70D}" type="pres">
      <dgm:prSet presAssocID="{F35AC09F-D1A1-400F-9AF6-2EE69A500116}" presName="sp" presStyleCnt="0"/>
      <dgm:spPr/>
      <dgm:t>
        <a:bodyPr/>
        <a:lstStyle/>
        <a:p>
          <a:endParaRPr lang="en-US"/>
        </a:p>
      </dgm:t>
    </dgm:pt>
    <dgm:pt modelId="{F7847D0D-E328-484F-A3DD-02EEEE4BE0AA}" type="pres">
      <dgm:prSet presAssocID="{F6A0EBE5-82F3-471D-AB46-8FF17F7A1751}" presName="arrowAndChildren" presStyleCnt="0"/>
      <dgm:spPr/>
      <dgm:t>
        <a:bodyPr/>
        <a:lstStyle/>
        <a:p>
          <a:endParaRPr lang="en-US"/>
        </a:p>
      </dgm:t>
    </dgm:pt>
    <dgm:pt modelId="{F1992D49-26C0-4B48-A11F-AA97C1A8F2E9}" type="pres">
      <dgm:prSet presAssocID="{F6A0EBE5-82F3-471D-AB46-8FF17F7A1751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22F3422E-576C-4588-A45D-CEE433948E82}" type="presOf" srcId="{671594B5-5532-45D4-9FE1-11E74B2DEDA1}" destId="{D24AE253-BEAD-4267-ACA9-40C892FD1AE8}" srcOrd="0" destOrd="0" presId="urn:microsoft.com/office/officeart/2005/8/layout/process4"/>
    <dgm:cxn modelId="{F2ABA787-8C68-495D-84CB-8610F39BE4C9}" srcId="{23322373-E206-42A0-9C75-8454C6F6EC73}" destId="{671594B5-5532-45D4-9FE1-11E74B2DEDA1}" srcOrd="1" destOrd="0" parTransId="{33C742EA-12AB-4414-83E4-6A56545E59EF}" sibTransId="{2A5E5BF1-2787-482A-A4B7-5671FA50EED2}"/>
    <dgm:cxn modelId="{2E3F3B4A-2F4A-4F0C-9493-AE9E6BD00B89}" type="presOf" srcId="{9B958815-CC68-43E0-A27E-89FCE835A0F2}" destId="{B3185DF0-C4ED-4525-8B2D-8B820881E7FD}" srcOrd="0" destOrd="0" presId="urn:microsoft.com/office/officeart/2005/8/layout/process4"/>
    <dgm:cxn modelId="{B9BC7E12-BF2E-4CDE-A27F-D16A4FF251B0}" srcId="{23322373-E206-42A0-9C75-8454C6F6EC73}" destId="{9B958815-CC68-43E0-A27E-89FCE835A0F2}" srcOrd="2" destOrd="0" parTransId="{50583C88-CB6C-4A23-AE62-9B70A020CD97}" sibTransId="{EEECF92F-21D0-48C8-9C8E-3784C3355C6A}"/>
    <dgm:cxn modelId="{94A76DDB-8266-42FC-8056-EACF01F009FE}" type="presOf" srcId="{F6A0EBE5-82F3-471D-AB46-8FF17F7A1751}" destId="{F1992D49-26C0-4B48-A11F-AA97C1A8F2E9}" srcOrd="0" destOrd="0" presId="urn:microsoft.com/office/officeart/2005/8/layout/process4"/>
    <dgm:cxn modelId="{B9E054DE-CD79-400B-8101-DF24C1E3FA7F}" srcId="{23322373-E206-42A0-9C75-8454C6F6EC73}" destId="{F6A0EBE5-82F3-471D-AB46-8FF17F7A1751}" srcOrd="0" destOrd="0" parTransId="{BF89C017-B39B-44F5-B6BE-1FA3A26C3EBD}" sibTransId="{F35AC09F-D1A1-400F-9AF6-2EE69A500116}"/>
    <dgm:cxn modelId="{118C7569-9826-4454-A981-DD7ED674FEFA}" type="presOf" srcId="{23322373-E206-42A0-9C75-8454C6F6EC73}" destId="{F4D14383-78F6-4BF9-A79E-4C38B903E124}" srcOrd="0" destOrd="0" presId="urn:microsoft.com/office/officeart/2005/8/layout/process4"/>
    <dgm:cxn modelId="{FD3AFCC2-478A-46C1-8D3F-0A7A67DDA2EC}" type="presParOf" srcId="{F4D14383-78F6-4BF9-A79E-4C38B903E124}" destId="{F8F3E0D5-D364-42E5-9BDE-F14AA8C6018D}" srcOrd="0" destOrd="0" presId="urn:microsoft.com/office/officeart/2005/8/layout/process4"/>
    <dgm:cxn modelId="{0F917D7D-54D6-4267-95B4-A132723AA741}" type="presParOf" srcId="{F8F3E0D5-D364-42E5-9BDE-F14AA8C6018D}" destId="{B3185DF0-C4ED-4525-8B2D-8B820881E7FD}" srcOrd="0" destOrd="0" presId="urn:microsoft.com/office/officeart/2005/8/layout/process4"/>
    <dgm:cxn modelId="{0A16BBA5-4D54-4FBF-AF51-0704ECB141B3}" type="presParOf" srcId="{F4D14383-78F6-4BF9-A79E-4C38B903E124}" destId="{9D2D2A0D-0661-4F65-9ADB-734C01984C38}" srcOrd="1" destOrd="0" presId="urn:microsoft.com/office/officeart/2005/8/layout/process4"/>
    <dgm:cxn modelId="{A62B9E8A-F3A4-4C1E-9BD8-4F275BA0FFE9}" type="presParOf" srcId="{F4D14383-78F6-4BF9-A79E-4C38B903E124}" destId="{6E50EE68-6473-405E-A44E-172F431DA878}" srcOrd="2" destOrd="0" presId="urn:microsoft.com/office/officeart/2005/8/layout/process4"/>
    <dgm:cxn modelId="{14FE8FA2-B868-4A70-BC78-118603032340}" type="presParOf" srcId="{6E50EE68-6473-405E-A44E-172F431DA878}" destId="{D24AE253-BEAD-4267-ACA9-40C892FD1AE8}" srcOrd="0" destOrd="0" presId="urn:microsoft.com/office/officeart/2005/8/layout/process4"/>
    <dgm:cxn modelId="{6D215BEE-F648-431D-99BF-F5AA39BB75D8}" type="presParOf" srcId="{F4D14383-78F6-4BF9-A79E-4C38B903E124}" destId="{9F1FD43B-0690-4228-AE4C-2AE092E2F70D}" srcOrd="3" destOrd="0" presId="urn:microsoft.com/office/officeart/2005/8/layout/process4"/>
    <dgm:cxn modelId="{BF0DDE34-7E07-44A6-862A-A3974D421B83}" type="presParOf" srcId="{F4D14383-78F6-4BF9-A79E-4C38B903E124}" destId="{F7847D0D-E328-484F-A3DD-02EEEE4BE0AA}" srcOrd="4" destOrd="0" presId="urn:microsoft.com/office/officeart/2005/8/layout/process4"/>
    <dgm:cxn modelId="{8A7C0E36-AB85-41B4-90CD-AFF298B624C5}" type="presParOf" srcId="{F7847D0D-E328-484F-A3DD-02EEEE4BE0AA}" destId="{F1992D49-26C0-4B48-A11F-AA97C1A8F2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85DF0-C4ED-4525-8B2D-8B820881E7FD}">
      <dsp:nvSpPr>
        <dsp:cNvPr id="0" name=""/>
        <dsp:cNvSpPr/>
      </dsp:nvSpPr>
      <dsp:spPr>
        <a:xfrm>
          <a:off x="0" y="3060594"/>
          <a:ext cx="4228951" cy="10045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SOME: I can sketch a range of views and use many techniques to make the product look realistic.</a:t>
          </a:r>
          <a:endParaRPr lang="en-GB" sz="1700" kern="1200" dirty="0"/>
        </a:p>
      </dsp:txBody>
      <dsp:txXfrm>
        <a:off x="0" y="3060594"/>
        <a:ext cx="4228951" cy="1004555"/>
      </dsp:txXfrm>
    </dsp:sp>
    <dsp:sp modelId="{D24AE253-BEAD-4267-ACA9-40C892FD1AE8}">
      <dsp:nvSpPr>
        <dsp:cNvPr id="0" name=""/>
        <dsp:cNvSpPr/>
      </dsp:nvSpPr>
      <dsp:spPr>
        <a:xfrm rot="10800000">
          <a:off x="0" y="1530656"/>
          <a:ext cx="4228951" cy="1545006"/>
        </a:xfrm>
        <a:prstGeom prst="upArrowCallout">
          <a:avLst/>
        </a:prstGeom>
        <a:solidFill>
          <a:schemeClr val="accent4">
            <a:hueOff val="-5598875"/>
            <a:satOff val="2630"/>
            <a:lumOff val="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COULD: I can sketch more than one view of my product and make it look realistic.</a:t>
          </a:r>
          <a:endParaRPr lang="en-GB" sz="1700" kern="1200" dirty="0"/>
        </a:p>
      </dsp:txBody>
      <dsp:txXfrm rot="10800000">
        <a:off x="0" y="1530656"/>
        <a:ext cx="4228951" cy="1003899"/>
      </dsp:txXfrm>
    </dsp:sp>
    <dsp:sp modelId="{F1992D49-26C0-4B48-A11F-AA97C1A8F2E9}">
      <dsp:nvSpPr>
        <dsp:cNvPr id="0" name=""/>
        <dsp:cNvSpPr/>
      </dsp:nvSpPr>
      <dsp:spPr>
        <a:xfrm rot="10800000">
          <a:off x="0" y="718"/>
          <a:ext cx="4228951" cy="1545006"/>
        </a:xfrm>
        <a:prstGeom prst="upArrowCallout">
          <a:avLst/>
        </a:prstGeom>
        <a:solidFill>
          <a:schemeClr val="accent4">
            <a:hueOff val="-11197750"/>
            <a:satOff val="5260"/>
            <a:lumOff val="19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SHOULD: I can sketch one view of my product.</a:t>
          </a:r>
          <a:endParaRPr lang="en-GB" sz="1700" kern="1200" dirty="0"/>
        </a:p>
      </dsp:txBody>
      <dsp:txXfrm rot="10800000">
        <a:off x="0" y="718"/>
        <a:ext cx="4228951" cy="1003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5AE6A-CECE-4BBB-9778-FBCB3582A707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0BCB7-6B44-4E5B-99D4-A6D1C5FB30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878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BDBA1-9B47-4977-AA56-B6A2F5E54892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62238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5219" y="3228707"/>
            <a:ext cx="7886351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37EE1-5C5C-4ED7-BFFF-7D62D4B85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78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217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9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695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434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688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4052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4116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028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992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997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667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5724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461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3534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909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0230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92821"/>
            <a:ext cx="9144000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DO NOW TASK: What makes this detailed design page effective?</a:t>
            </a:r>
            <a:endParaRPr lang="en-GB" sz="2800" u="sng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2" b="20681"/>
          <a:stretch/>
        </p:blipFill>
        <p:spPr>
          <a:xfrm>
            <a:off x="278989" y="1170039"/>
            <a:ext cx="8639308" cy="368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2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log.motiontouch.com/wp-content/uploads/2011/01/MotionTouch-and-concept-rendering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105" y="171858"/>
            <a:ext cx="6509621" cy="473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3065" y="-35601"/>
            <a:ext cx="3654188" cy="151618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700" i="1" dirty="0" smtClean="0">
                <a:solidFill>
                  <a:srgbClr val="FF0000"/>
                </a:solidFill>
                <a:latin typeface="+mn-lt"/>
              </a:rPr>
              <a:t>Final detailed</a:t>
            </a:r>
            <a:endParaRPr lang="en-GB" sz="2700" i="1" dirty="0">
              <a:solidFill>
                <a:srgbClr val="FF0000"/>
              </a:solidFill>
              <a:latin typeface="+mn-lt"/>
            </a:endParaRPr>
          </a:p>
          <a:p>
            <a:pPr algn="l"/>
            <a:r>
              <a:rPr lang="en-GB" sz="2700" i="1" dirty="0" smtClean="0">
                <a:solidFill>
                  <a:srgbClr val="FF0000"/>
                </a:solidFill>
                <a:latin typeface="+mn-lt"/>
              </a:rPr>
              <a:t>designs</a:t>
            </a:r>
            <a:endParaRPr lang="en-GB" sz="2700" i="1" dirty="0">
              <a:solidFill>
                <a:srgbClr val="FF0000"/>
              </a:solidFill>
              <a:latin typeface="+mn-lt"/>
            </a:endParaRPr>
          </a:p>
          <a:p>
            <a:pPr algn="l"/>
            <a:r>
              <a:rPr lang="en-GB" sz="2700" b="0" i="1" dirty="0"/>
              <a:t> 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11723" y="2782052"/>
            <a:ext cx="3168059" cy="67785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800" dirty="0"/>
              <a:t>What are your thoughts</a:t>
            </a:r>
          </a:p>
          <a:p>
            <a:pPr marL="0" indent="0">
              <a:buNone/>
            </a:pPr>
            <a:r>
              <a:rPr lang="en-GB" sz="2800" dirty="0"/>
              <a:t>on these sketches?</a:t>
            </a:r>
          </a:p>
        </p:txBody>
      </p:sp>
    </p:spTree>
    <p:extLst>
      <p:ext uri="{BB962C8B-B14F-4D97-AF65-F5344CB8AC3E}">
        <p14:creationId xmlns:p14="http://schemas.microsoft.com/office/powerpoint/2010/main" val="111020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114" y="142022"/>
            <a:ext cx="5628671" cy="372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9527" y="269841"/>
            <a:ext cx="3654188" cy="151618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700" i="1" dirty="0">
                <a:solidFill>
                  <a:srgbClr val="FF0000"/>
                </a:solidFill>
                <a:latin typeface="+mn-lt"/>
              </a:rPr>
              <a:t>how has this </a:t>
            </a:r>
          </a:p>
          <a:p>
            <a:pPr algn="l"/>
            <a:r>
              <a:rPr lang="en-GB" sz="2700" i="1" dirty="0">
                <a:solidFill>
                  <a:srgbClr val="FF0000"/>
                </a:solidFill>
                <a:latin typeface="+mn-lt"/>
              </a:rPr>
              <a:t>Designer further</a:t>
            </a:r>
          </a:p>
          <a:p>
            <a:pPr algn="l"/>
            <a:r>
              <a:rPr lang="en-GB" sz="2700" i="1" dirty="0">
                <a:solidFill>
                  <a:srgbClr val="FF0000"/>
                </a:solidFill>
                <a:latin typeface="+mn-lt"/>
              </a:rPr>
              <a:t>Explained</a:t>
            </a:r>
          </a:p>
          <a:p>
            <a:pPr algn="l"/>
            <a:r>
              <a:rPr lang="en-GB" sz="2700" i="1" dirty="0">
                <a:solidFill>
                  <a:srgbClr val="FF0000"/>
                </a:solidFill>
                <a:latin typeface="+mn-lt"/>
              </a:rPr>
              <a:t>Their concept?</a:t>
            </a:r>
          </a:p>
          <a:p>
            <a:pPr algn="l"/>
            <a:r>
              <a:rPr lang="en-GB" sz="2700" b="0" i="1" dirty="0"/>
              <a:t> 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9527" y="2347017"/>
            <a:ext cx="3168059" cy="2617631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500" u="sng" dirty="0"/>
              <a:t>Did you pick up on</a:t>
            </a:r>
            <a:r>
              <a:rPr lang="en-GB" sz="1500" u="sng" dirty="0" smtClean="0"/>
              <a:t>:</a:t>
            </a:r>
            <a:endParaRPr lang="en-GB" sz="1500" dirty="0"/>
          </a:p>
          <a:p>
            <a:r>
              <a:rPr lang="en-GB" sz="1500" dirty="0"/>
              <a:t>They have shown their product in use</a:t>
            </a:r>
          </a:p>
          <a:p>
            <a:r>
              <a:rPr lang="en-GB" sz="1500" dirty="0"/>
              <a:t>Crisp clear annotation</a:t>
            </a:r>
          </a:p>
          <a:p>
            <a:r>
              <a:rPr lang="en-GB" sz="1500" dirty="0"/>
              <a:t>Key drawings have colouring</a:t>
            </a:r>
          </a:p>
          <a:p>
            <a:r>
              <a:rPr lang="en-GB" sz="1500" dirty="0"/>
              <a:t>Use of an exploded diagram</a:t>
            </a:r>
          </a:p>
          <a:p>
            <a:r>
              <a:rPr lang="en-GB" sz="1500" dirty="0"/>
              <a:t>Framed drawings together</a:t>
            </a:r>
          </a:p>
        </p:txBody>
      </p:sp>
    </p:spTree>
    <p:extLst>
      <p:ext uri="{BB962C8B-B14F-4D97-AF65-F5344CB8AC3E}">
        <p14:creationId xmlns:p14="http://schemas.microsoft.com/office/powerpoint/2010/main" val="328185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1432300"/>
              </p:ext>
            </p:extLst>
          </p:nvPr>
        </p:nvGraphicFramePr>
        <p:xfrm>
          <a:off x="196768" y="838070"/>
          <a:ext cx="4407505" cy="3710087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4075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281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+mn-lt"/>
                          <a:cs typeface="Century Gothic"/>
                        </a:rPr>
                        <a:t>Learning Objective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1417">
                <a:tc>
                  <a:txBody>
                    <a:bodyPr/>
                    <a:lstStyle/>
                    <a:p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By the end of the lesson I will: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Be able to generate a detailed design page from one of your chosen products.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Three detailed final design ideas for each target market group.</a:t>
                      </a:r>
                      <a:endParaRPr lang="en-US" sz="1800" b="0" baseline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546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Key words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Detailed Design, realistic, viewpoints, techniques, product, color, line, weight,</a:t>
                      </a:r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 shading</a:t>
                      </a:r>
                      <a:endParaRPr lang="en-US" sz="1800" b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98366864"/>
              </p:ext>
            </p:extLst>
          </p:nvPr>
        </p:nvGraphicFramePr>
        <p:xfrm>
          <a:off x="4711848" y="849854"/>
          <a:ext cx="4228951" cy="4065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4657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>
                <a:latin typeface="Century Gothic" panose="020B0502020202020204" pitchFamily="34" charset="0"/>
              </a:rPr>
              <a:t>D</a:t>
            </a:r>
            <a:r>
              <a:rPr lang="en-GB" sz="4000" b="1" dirty="0" smtClean="0">
                <a:latin typeface="Century Gothic" panose="020B0502020202020204" pitchFamily="34" charset="0"/>
              </a:rPr>
              <a:t>etailed final design ideas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13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5899" y="800100"/>
            <a:ext cx="2723945" cy="1627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0000"/>
                </a:solidFill>
                <a:cs typeface="Century Gothic"/>
              </a:rPr>
              <a:t>EXTENSION: Can you add an accent </a:t>
            </a:r>
            <a:r>
              <a:rPr lang="en-US" b="1" dirty="0" err="1" smtClean="0">
                <a:solidFill>
                  <a:srgbClr val="000000"/>
                </a:solidFill>
                <a:cs typeface="Century Gothic"/>
              </a:rPr>
              <a:t>colour</a:t>
            </a:r>
            <a:r>
              <a:rPr lang="en-US" b="1" dirty="0" smtClean="0">
                <a:solidFill>
                  <a:srgbClr val="000000"/>
                </a:solidFill>
                <a:cs typeface="Century Gothic"/>
              </a:rPr>
              <a:t>? (choose one)</a:t>
            </a:r>
          </a:p>
          <a:p>
            <a:r>
              <a:rPr lang="en-US" b="1" dirty="0" smtClean="0">
                <a:solidFill>
                  <a:srgbClr val="000000"/>
                </a:solidFill>
                <a:cs typeface="Century Gothic"/>
              </a:rPr>
              <a:t>Can you make it look 3D?</a:t>
            </a:r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15899" y="2615331"/>
            <a:ext cx="2723946" cy="229096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TASK: </a:t>
            </a:r>
          </a:p>
          <a:p>
            <a:r>
              <a:rPr lang="en-US" b="1" dirty="0">
                <a:solidFill>
                  <a:schemeClr val="bg1"/>
                </a:solidFill>
                <a:cs typeface="Century Gothic"/>
              </a:rPr>
              <a:t>-</a:t>
            </a:r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Start with looking at the initial design ideas.  </a:t>
            </a:r>
          </a:p>
          <a:p>
            <a:r>
              <a:rPr lang="en-US" b="1" dirty="0">
                <a:solidFill>
                  <a:schemeClr val="bg1"/>
                </a:solidFill>
                <a:cs typeface="Century Gothic"/>
              </a:rPr>
              <a:t>-</a:t>
            </a:r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Try to pick out best re-designed features.</a:t>
            </a:r>
          </a:p>
          <a:p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-Include different views if you can so 3 – 6 angles.</a:t>
            </a:r>
            <a:endParaRPr lang="en-US" dirty="0">
              <a:solidFill>
                <a:schemeClr val="bg1"/>
              </a:solidFill>
              <a:cs typeface="Century Gothic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0" b="14630"/>
          <a:stretch/>
        </p:blipFill>
        <p:spPr>
          <a:xfrm>
            <a:off x="3931676" y="804937"/>
            <a:ext cx="4484737" cy="21063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2" b="15031"/>
          <a:stretch/>
        </p:blipFill>
        <p:spPr>
          <a:xfrm>
            <a:off x="3779276" y="2911316"/>
            <a:ext cx="4637137" cy="218593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4657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>
                <a:latin typeface="Century Gothic" panose="020B0502020202020204" pitchFamily="34" charset="0"/>
              </a:rPr>
              <a:t>D</a:t>
            </a:r>
            <a:r>
              <a:rPr lang="en-GB" sz="4000" b="1" dirty="0" smtClean="0">
                <a:latin typeface="Century Gothic" panose="020B0502020202020204" pitchFamily="34" charset="0"/>
              </a:rPr>
              <a:t>etailed final design ideas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5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367606"/>
            <a:ext cx="9144000" cy="7758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0" y="705536"/>
            <a:ext cx="8816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How have you done today?</a:t>
            </a:r>
          </a:p>
          <a:p>
            <a:r>
              <a:rPr lang="en-GB" sz="1600" dirty="0" smtClean="0"/>
              <a:t>Using key words, write a short comment on how you could improve.</a:t>
            </a:r>
            <a:endParaRPr lang="en-GB" sz="1600" dirty="0"/>
          </a:p>
        </p:txBody>
      </p:sp>
      <p:sp>
        <p:nvSpPr>
          <p:cNvPr id="2" name="Rectangular Callout 1"/>
          <p:cNvSpPr/>
          <p:nvPr/>
        </p:nvSpPr>
        <p:spPr>
          <a:xfrm>
            <a:off x="368300" y="1671716"/>
            <a:ext cx="8298180" cy="2519680"/>
          </a:xfrm>
          <a:prstGeom prst="wedgeRectCallo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e.g.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 smtClean="0"/>
              <a:t>I need to add a bit more detail by using colour better.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143942" y="673511"/>
            <a:ext cx="2672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u="sng" dirty="0" smtClean="0">
                <a:solidFill>
                  <a:srgbClr val="7030A0"/>
                </a:solidFill>
              </a:rPr>
              <a:t>Formal is Normal</a:t>
            </a:r>
            <a:endParaRPr lang="en-GB" sz="2800" u="sng" dirty="0">
              <a:solidFill>
                <a:srgbClr val="7030A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7774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Self Assessment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0" y="559627"/>
            <a:ext cx="6819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u="sng" dirty="0" smtClean="0"/>
              <a:t>Why might </a:t>
            </a:r>
            <a:r>
              <a:rPr lang="en-GB" sz="2800" dirty="0" smtClean="0"/>
              <a:t>a designer use arrows in a sketch?</a:t>
            </a:r>
            <a:endParaRPr lang="en-GB" sz="28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2" b="20681"/>
          <a:stretch/>
        </p:blipFill>
        <p:spPr>
          <a:xfrm>
            <a:off x="298653" y="1377414"/>
            <a:ext cx="8639308" cy="36870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48414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Plenary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16511</TotalTime>
  <Words>285</Words>
  <Application>Microsoft Office PowerPoint</Application>
  <PresentationFormat>On-screen Show (16:9)</PresentationFormat>
  <Paragraphs>47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Jones</dc:creator>
  <cp:lastModifiedBy>teacher</cp:lastModifiedBy>
  <cp:revision>880</cp:revision>
  <cp:lastPrinted>2018-01-23T08:55:56Z</cp:lastPrinted>
  <dcterms:created xsi:type="dcterms:W3CDTF">2014-12-03T21:52:19Z</dcterms:created>
  <dcterms:modified xsi:type="dcterms:W3CDTF">2020-05-13T13:44:46Z</dcterms:modified>
</cp:coreProperties>
</file>